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2" r:id="rId5"/>
    <p:sldId id="263" r:id="rId6"/>
    <p:sldId id="261" r:id="rId7"/>
    <p:sldId id="265" r:id="rId8"/>
    <p:sldId id="267" r:id="rId9"/>
    <p:sldId id="274" r:id="rId10"/>
    <p:sldId id="269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9" r:id="rId21"/>
    <p:sldId id="290" r:id="rId22"/>
    <p:sldId id="291" r:id="rId23"/>
    <p:sldId id="271" r:id="rId24"/>
    <p:sldId id="266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908A"/>
    <a:srgbClr val="7E2F28"/>
    <a:srgbClr val="614F4D"/>
    <a:srgbClr val="202938"/>
    <a:srgbClr val="1D2025"/>
    <a:srgbClr val="45312A"/>
    <a:srgbClr val="3A2F2E"/>
    <a:srgbClr val="0F3189"/>
    <a:srgbClr val="7A2E62"/>
    <a:srgbClr val="C65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8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9.jpeg"/><Relationship Id="rId3" Type="http://schemas.openxmlformats.org/officeDocument/2006/relationships/image" Target="../media/image28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0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9645"/>
            <a:ext cx="9144000" cy="1270635"/>
          </a:xfrm>
        </p:spPr>
        <p:txBody>
          <a:bodyPr/>
          <a:lstStyle/>
          <a:p>
            <a:r>
              <a:rPr lang="zh-TW" altLang="en-US" b="1" dirty="0">
                <a:ln>
                  <a:noFill/>
                </a:ln>
                <a:solidFill>
                  <a:schemeClr val="bg1"/>
                </a:solidFill>
                <a:effectLst>
                  <a:outerShdw blurRad="50800" dist="101600" dir="5400000" algn="t" rotWithShape="0">
                    <a:prstClr val="black">
                      <a:alpha val="40000"/>
                    </a:prst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前端專題提案報告</a:t>
            </a:r>
            <a:endParaRPr lang="zh-TW" altLang="en-US" b="1" dirty="0">
              <a:ln>
                <a:noFill/>
              </a:ln>
              <a:solidFill>
                <a:schemeClr val="bg1"/>
              </a:solidFill>
              <a:effectLst>
                <a:outerShdw blurRad="50800" dist="101600" dir="5400000" algn="t" rotWithShape="0">
                  <a:prstClr val="black">
                    <a:alpha val="40000"/>
                  </a:prst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39735" y="5431790"/>
            <a:ext cx="3737610" cy="927735"/>
          </a:xfrm>
        </p:spPr>
        <p:txBody>
          <a:bodyPr>
            <a:normAutofit/>
          </a:bodyPr>
          <a:lstStyle/>
          <a:p>
            <a:pPr algn="l"/>
            <a:r>
              <a:rPr lang="zh-TW" altLang="en-US" b="1" dirty="0">
                <a:solidFill>
                  <a:schemeClr val="tx1"/>
                </a:solidFill>
                <a:latin typeface="Noto Sans TC" panose="020B0800000000000000" pitchFamily="34" charset="-120"/>
                <a:ea typeface="Noto Sans TC" panose="020B0800000000000000" pitchFamily="34" charset="-120"/>
                <a:cs typeface="+mj-cs"/>
              </a:rPr>
              <a:t>主題 /</a:t>
            </a:r>
            <a:r>
              <a:rPr lang="en-US" altLang="zh-TW" b="1" dirty="0">
                <a:solidFill>
                  <a:schemeClr val="tx1"/>
                </a:solidFill>
                <a:latin typeface="Noto Sans TC" panose="020B0800000000000000" pitchFamily="34" charset="-120"/>
                <a:ea typeface="Noto Sans TC" panose="020B0800000000000000" pitchFamily="34" charset="-120"/>
                <a:cs typeface="+mj-cs"/>
              </a:rPr>
              <a:t> </a:t>
            </a:r>
            <a:r>
              <a:rPr lang="zh-TW" altLang="en-US" b="1" dirty="0">
                <a:solidFill>
                  <a:schemeClr val="tx1"/>
                </a:solidFill>
                <a:latin typeface="Noto Sans TC" panose="020B0800000000000000" pitchFamily="34" charset="-120"/>
                <a:ea typeface="Noto Sans TC" panose="020B0800000000000000" pitchFamily="34" charset="-120"/>
                <a:cs typeface="+mj-cs"/>
              </a:rPr>
              <a:t>書彙齋 </a:t>
            </a:r>
            <a:endParaRPr lang="zh-TW" altLang="en-US" b="1" dirty="0">
              <a:solidFill>
                <a:schemeClr val="tx1"/>
              </a:solidFill>
              <a:latin typeface="Noto Sans TC" panose="020B0800000000000000" pitchFamily="34" charset="-120"/>
              <a:ea typeface="Noto Sans TC" panose="020B0800000000000000" pitchFamily="34" charset="-120"/>
              <a:cs typeface="+mj-cs"/>
            </a:endParaRPr>
          </a:p>
          <a:p>
            <a:pPr algn="l"/>
            <a:r>
              <a:rPr lang="zh-TW" altLang="en-US" b="1" dirty="0">
                <a:solidFill>
                  <a:schemeClr val="tx1"/>
                </a:solidFill>
                <a:latin typeface="Noto Sans TC" panose="020B0800000000000000" pitchFamily="34" charset="-120"/>
                <a:ea typeface="Noto Sans TC" panose="020B0800000000000000" pitchFamily="34" charset="-120"/>
                <a:cs typeface="+mj-cs"/>
              </a:rPr>
              <a:t>報告者 / 18-丁予情</a:t>
            </a:r>
            <a:endParaRPr lang="zh-TW" altLang="en-US" b="1" dirty="0">
              <a:solidFill>
                <a:schemeClr val="tx1"/>
              </a:solidFill>
              <a:latin typeface="Noto Sans TC" panose="020B0800000000000000" pitchFamily="34" charset="-120"/>
              <a:ea typeface="Noto Sans TC" panose="020B0800000000000000" pitchFamily="34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作品分享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3" name="Picture 2" descr="作品分享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855" y="1687195"/>
            <a:ext cx="4606925" cy="2591435"/>
          </a:xfrm>
          <a:prstGeom prst="rect">
            <a:avLst/>
          </a:prstGeom>
        </p:spPr>
      </p:pic>
      <p:pic>
        <p:nvPicPr>
          <p:cNvPr id="6" name="Picture 5" descr="作品分享-內容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880" y="3773170"/>
            <a:ext cx="4558665" cy="26263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常見問題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4" name="Picture 3" descr="常見問題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770" y="1711960"/>
            <a:ext cx="8029575" cy="45167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20396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店家資訊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3" name="Picture 2" descr="店家資訊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125" y="1765935"/>
            <a:ext cx="7934960" cy="4463415"/>
          </a:xfrm>
          <a:prstGeom prst="rect">
            <a:avLst/>
          </a:prstGeom>
        </p:spPr>
      </p:pic>
      <p:sp>
        <p:nvSpPr>
          <p:cNvPr id="4" name="Rectangles 3"/>
          <p:cNvSpPr/>
          <p:nvPr/>
        </p:nvSpPr>
        <p:spPr>
          <a:xfrm>
            <a:off x="3254375" y="2725420"/>
            <a:ext cx="2375535" cy="3275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869305" y="2945765"/>
            <a:ext cx="0" cy="28346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Box 23"/>
          <p:cNvSpPr txBox="1"/>
          <p:nvPr/>
        </p:nvSpPr>
        <p:spPr>
          <a:xfrm>
            <a:off x="2956560" y="3160395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TW" altLang="en-US" sz="1400">
                <a:latin typeface="Noto Sans CJK TC Bold" panose="020B0800000000000000" charset="-120"/>
                <a:ea typeface="Noto Sans CJK TC Bold" panose="020B0800000000000000" charset="-120"/>
              </a:rPr>
              <a:t>蕙風堂</a:t>
            </a:r>
            <a:endParaRPr lang="zh-TW" altLang="en-US" sz="1400">
              <a:latin typeface="Noto Sans CJK TC Bold" panose="020B0800000000000000" charset="-120"/>
              <a:ea typeface="Noto Sans CJK TC Bold" panose="020B0800000000000000" charset="-12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2956560" y="3617595"/>
            <a:ext cx="7156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總公司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麗水店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宣圖部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4200525" y="3160395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TW" altLang="en-US" sz="1400">
                <a:latin typeface="Noto Sans CJK TC Bold" panose="020B0800000000000000" charset="-120"/>
                <a:ea typeface="Noto Sans CJK TC Bold" panose="020B0800000000000000" charset="-120"/>
              </a:rPr>
              <a:t>蕙風堂</a:t>
            </a:r>
            <a:endParaRPr lang="zh-TW" altLang="en-US" sz="1400">
              <a:latin typeface="Noto Sans CJK TC Bold" panose="020B0800000000000000" charset="-120"/>
              <a:ea typeface="Noto Sans CJK TC Bold" panose="020B0800000000000000" charset="-120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4264660" y="3617595"/>
            <a:ext cx="7156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總公司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麗水店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  <a:p>
            <a:r>
              <a:rPr lang="zh-TW" altLang="en-US" sz="1200">
                <a:latin typeface="Noto Sans CJK TC Bold" panose="020B0800000000000000" charset="-120"/>
                <a:ea typeface="Noto Sans CJK TC Bold" panose="020B0800000000000000" charset="-120"/>
              </a:rPr>
              <a:t>宣圖部</a:t>
            </a:r>
            <a:endParaRPr lang="zh-TW" altLang="en-US" sz="1200">
              <a:latin typeface="Noto Sans CJK TC Bold" panose="020B0800000000000000" charset="-120"/>
              <a:ea typeface="Noto Sans CJK TC Bold" panose="020B0800000000000000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客製專區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4" name="Picture 3" descr="客製專區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740" y="1544955"/>
            <a:ext cx="3144520" cy="4204335"/>
          </a:xfrm>
          <a:prstGeom prst="rect">
            <a:avLst/>
          </a:prstGeom>
        </p:spPr>
      </p:pic>
      <p:pic>
        <p:nvPicPr>
          <p:cNvPr id="6" name="Picture 5" descr="客製專區-內容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040" y="2185670"/>
            <a:ext cx="5196205" cy="29229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會員資料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3" name="Picture 2" descr="C:\Users\Administrator\Desktop\前端網頁開發技術\專題\提案報告\新增資料夾\會員資料.png會員資料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59330" y="1545273"/>
            <a:ext cx="8394065" cy="4721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收藏字帖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會員-收藏字帖.png會員-收藏字帖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7898" y="1825943"/>
            <a:ext cx="7734935" cy="4351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訂單查詢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會員-訂單查詢.png會員-訂單查詢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7898" y="1826260"/>
            <a:ext cx="7734935" cy="435038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418830" y="3306445"/>
            <a:ext cx="8050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" dirty="0">
                <a:latin typeface="Noto Sans TC Black" panose="020B0A00000000000000" pitchFamily="34" charset="-120"/>
                <a:ea typeface="Noto Sans TC Black" panose="020B0A00000000000000" pitchFamily="34" charset="-120"/>
                <a:cs typeface="Noto Sans CJK TC Bold" panose="020B0800000000000000" charset="-120"/>
              </a:rPr>
              <a:t>金額：</a:t>
            </a:r>
            <a:r>
              <a:rPr lang="en-US" altLang="zh-TW" sz="1000" dirty="0">
                <a:latin typeface="Noto Sans TC Black" panose="020B0A00000000000000" pitchFamily="34" charset="-120"/>
                <a:ea typeface="Noto Sans TC Black" panose="020B0A00000000000000" pitchFamily="34" charset="-120"/>
                <a:cs typeface="Noto Sans CJK TC Bold" panose="020B0800000000000000" charset="-120"/>
              </a:rPr>
              <a:t>000</a:t>
            </a:r>
            <a:endParaRPr lang="en-US" altLang="zh-TW" sz="1000" dirty="0">
              <a:latin typeface="Noto Sans TC Black" panose="020B0A00000000000000" pitchFamily="34" charset="-120"/>
              <a:ea typeface="Noto Sans TC Black" panose="020B0A00000000000000" pitchFamily="34" charset="-120"/>
              <a:cs typeface="Noto Sans CJK TC Bold" panose="020B0800000000000000" charset="-12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8418830" y="4201795"/>
            <a:ext cx="8050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" dirty="0">
                <a:latin typeface="Noto Sans TC Black" panose="020B0A00000000000000" pitchFamily="34" charset="-120"/>
                <a:ea typeface="Noto Sans TC Black" panose="020B0A00000000000000" pitchFamily="34" charset="-120"/>
                <a:cs typeface="Noto Sans CJK TC Bold" panose="020B0800000000000000" charset="-120"/>
              </a:rPr>
              <a:t>金額：</a:t>
            </a:r>
            <a:r>
              <a:rPr lang="en-US" altLang="zh-TW" sz="1000" dirty="0">
                <a:latin typeface="Noto Sans TC Black" panose="020B0A00000000000000" pitchFamily="34" charset="-120"/>
                <a:ea typeface="Noto Sans TC Black" panose="020B0A00000000000000" pitchFamily="34" charset="-120"/>
                <a:cs typeface="Noto Sans CJK TC Bold" panose="020B0800000000000000" charset="-120"/>
              </a:rPr>
              <a:t>000</a:t>
            </a:r>
            <a:endParaRPr lang="en-US" altLang="zh-TW" sz="1000" dirty="0">
              <a:latin typeface="Noto Sans TC Black" panose="020B0A00000000000000" pitchFamily="34" charset="-120"/>
              <a:ea typeface="Noto Sans TC Black" panose="020B0A00000000000000" pitchFamily="34" charset="-120"/>
              <a:cs typeface="Noto Sans CJK TC Bold" panose="020B0800000000000000" charset="-12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418830" y="2823845"/>
            <a:ext cx="4368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Mono CJK TC Regular" panose="020B0500000000000000" charset="-120"/>
                <a:ea typeface="Noto Sans Mono CJK TC Regular" panose="020B0500000000000000" charset="-120"/>
                <a:cs typeface="Noto Sans CJK TC Bold" panose="020B0800000000000000" charset="-120"/>
              </a:rPr>
              <a:t>價格</a:t>
            </a:r>
            <a:endParaRPr lang="zh-TW" sz="1000" dirty="0">
              <a:solidFill>
                <a:schemeClr val="tx1">
                  <a:lumMod val="65000"/>
                  <a:lumOff val="35000"/>
                </a:schemeClr>
              </a:solidFill>
              <a:latin typeface="Noto Sans Mono CJK TC Regular" panose="020B0500000000000000" charset="-120"/>
              <a:ea typeface="Noto Sans Mono CJK TC Regular" panose="020B0500000000000000" charset="-120"/>
              <a:cs typeface="Noto Sans CJK TC Bold" panose="020B0800000000000000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我的作品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會員-我的作品.png會員-我的作品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8533" y="1826260"/>
            <a:ext cx="7733665" cy="4350385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7755255" y="5789295"/>
            <a:ext cx="1724025" cy="31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修改視窗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4" name="Picture 3" descr="修改會員資料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630" y="1813560"/>
            <a:ext cx="3289935" cy="4024630"/>
          </a:xfrm>
          <a:prstGeom prst="rect">
            <a:avLst/>
          </a:prstGeom>
        </p:spPr>
      </p:pic>
      <p:pic>
        <p:nvPicPr>
          <p:cNvPr id="7" name="Picture 6" descr="修改上傳作品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550" y="1813560"/>
            <a:ext cx="2843530" cy="4052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2108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管理員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會員管理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管理員-會員管理.png管理員-會員管理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9168" y="1826578"/>
            <a:ext cx="7732395" cy="4349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 algn="ctr"/>
            <a:r>
              <a:rPr lang="zh-TW" altLang="en-US" sz="60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目錄</a:t>
            </a:r>
            <a:endParaRPr lang="zh-TW" altLang="en-US" sz="60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02810" y="1598295"/>
            <a:ext cx="3218815" cy="4351655"/>
          </a:xfrm>
        </p:spPr>
        <p:txBody>
          <a:bodyPr>
            <a:normAutofit/>
          </a:bodyPr>
          <a:lstStyle/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 主題構想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 網站架構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 畫面配置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-195580" y="-582930"/>
            <a:ext cx="12285345" cy="7806690"/>
            <a:chOff x="288" y="-642"/>
            <a:chExt cx="19347" cy="12294"/>
          </a:xfrm>
        </p:grpSpPr>
        <p:pic>
          <p:nvPicPr>
            <p:cNvPr id="9" name="Picture 8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0" name="Picture 9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2108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管理員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常見問題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管理員-常見問題.png管理員-常見問題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9168" y="1826895"/>
            <a:ext cx="7732395" cy="43491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2108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管理員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訂單管理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Content Placeholder 5" descr="C:\Users\Administrator\Desktop\前端網頁開發技術\專題\提案報告\新增資料夾\管理員-訂單管理.png管理員-訂單管理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229803" y="1826895"/>
            <a:ext cx="7731125" cy="43491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pic>
        <p:nvPicPr>
          <p:cNvPr id="4" name="內容版面配置區 3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970" y="1423035"/>
            <a:ext cx="2313940" cy="49174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58868"/>
          <p:cNvPicPr>
            <a:picLocks noChangeAspect="1"/>
          </p:cNvPicPr>
          <p:nvPr/>
        </p:nvPicPr>
        <p:blipFill>
          <a:blip r:embed="rId4"/>
          <a:srcRect t="4750"/>
          <a:stretch>
            <a:fillRect/>
          </a:stretch>
        </p:blipFill>
        <p:spPr>
          <a:xfrm>
            <a:off x="3435350" y="1423035"/>
            <a:ext cx="2320290" cy="49117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 algn="ctr"/>
            <a:r>
              <a:rPr lang="zh-TW" altLang="en-US" sz="60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主題配色</a:t>
            </a:r>
            <a:endParaRPr lang="zh-TW" altLang="en-US" sz="60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23670" y="3160395"/>
            <a:ext cx="9020175" cy="24288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614805" y="1778635"/>
            <a:ext cx="75488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Color Lisa</a:t>
            </a:r>
            <a:endParaRPr lang="en-US" sz="32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algn="l"/>
            <a:endParaRPr 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蒐集了全世界知名畫家的畫作配色，包含畢卡索、達文西、莫內等</a:t>
            </a:r>
            <a:endParaRPr 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614805" y="5589270"/>
            <a:ext cx="7548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亞美迪歐·莫迪利亞尼</a:t>
            </a:r>
            <a:endParaRPr 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195580" y="-582930"/>
            <a:ext cx="12285345" cy="7806690"/>
            <a:chOff x="288" y="-642"/>
            <a:chExt cx="19347" cy="12294"/>
          </a:xfrm>
        </p:grpSpPr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14" y="1060110"/>
            <a:ext cx="10515600" cy="5132750"/>
          </a:xfrm>
        </p:spPr>
        <p:txBody>
          <a:bodyPr anchor="ctr" anchorCtr="0">
            <a:noAutofit/>
          </a:bodyPr>
          <a:lstStyle/>
          <a:p>
            <a:pPr algn="ctr"/>
            <a:r>
              <a:rPr lang="zh-TW" altLang="en-US" sz="28800" dirty="0" smtClean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完</a:t>
            </a:r>
            <a:endParaRPr lang="zh-TW" altLang="en-US" sz="288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 algn="ctr"/>
            <a:r>
              <a:rPr lang="zh-TW" altLang="en-US" sz="60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主題構想</a:t>
            </a:r>
            <a:endParaRPr lang="zh-TW" altLang="en-US" sz="60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3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3988435" y="1691005"/>
            <a:ext cx="4464050" cy="4351655"/>
          </a:xfrm>
        </p:spPr>
        <p:txBody>
          <a:bodyPr>
            <a:normAutofit fontScale="90000"/>
          </a:bodyPr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 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收藏字帖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  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分享練習的作品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/  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客製化商品</a:t>
            </a:r>
            <a:r>
              <a:rPr lang="en-US" altLang="zh-TW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 </a:t>
            </a: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 </a:t>
            </a:r>
            <a:endParaRPr lang="zh-TW" altLang="en-US" sz="4400" dirty="0">
              <a:solidFill>
                <a:schemeClr val="tx1"/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7" name="Picture 6" descr="書"/>
          <p:cNvPicPr>
            <a:picLocks noChangeAspect="1"/>
          </p:cNvPicPr>
          <p:nvPr/>
        </p:nvPicPr>
        <p:blipFill>
          <a:blip r:embed="rId4">
            <a:lum bright="-18000" contrast="-6000"/>
          </a:blip>
          <a:stretch>
            <a:fillRect/>
          </a:stretch>
        </p:blipFill>
        <p:spPr>
          <a:xfrm>
            <a:off x="9465310" y="275590"/>
            <a:ext cx="2026285" cy="20262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法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5310" y="2223135"/>
            <a:ext cx="1905635" cy="18802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 algn="ctr"/>
            <a:r>
              <a:rPr lang="zh-TW" altLang="en-US" sz="60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主題構想</a:t>
            </a:r>
            <a:endParaRPr lang="zh-TW" altLang="en-US" sz="60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381760" y="-328930"/>
            <a:ext cx="11087735" cy="7545070"/>
            <a:chOff x="288" y="-642"/>
            <a:chExt cx="17461" cy="11882"/>
          </a:xfrm>
          <a:effectLst>
            <a:glow>
              <a:schemeClr val="accent1">
                <a:alpha val="100000"/>
              </a:schemeClr>
            </a:glow>
          </a:effectLst>
        </p:grpSpPr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7429" y="5575"/>
              <a:ext cx="10320" cy="5665"/>
            </a:xfrm>
            <a:prstGeom prst="rect">
              <a:avLst/>
            </a:prstGeom>
            <a:ln>
              <a:noFill/>
            </a:ln>
            <a:effectLst>
              <a:reflection endPos="65000" dist="50800" dir="5400000" sy="-100000" algn="bl" rotWithShape="0"/>
            </a:effectLst>
          </p:spPr>
        </p:pic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1870" y="1807845"/>
            <a:ext cx="5127625" cy="4351655"/>
          </a:xfrm>
        </p:spPr>
        <p:txBody>
          <a:bodyPr>
            <a:normAutofit/>
          </a:bodyPr>
          <a:lstStyle/>
          <a:p>
            <a:pPr marL="0" algn="dist">
              <a:lnSpc>
                <a:spcPct val="150000"/>
              </a:lnSpc>
              <a:buClrTx/>
              <a:buSzTx/>
              <a:buNone/>
            </a:pPr>
            <a:r>
              <a:rPr lang="zh-TW" altLang="en-US" sz="4400" dirty="0">
                <a:solidFill>
                  <a:schemeClr val="tx1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書彙齋</a:t>
            </a:r>
            <a:endParaRPr lang="zh-TW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633720" y="3160395"/>
            <a:ext cx="921385" cy="2631440"/>
            <a:chOff x="8984" y="4847"/>
            <a:chExt cx="1451" cy="4144"/>
          </a:xfrm>
        </p:grpSpPr>
        <p:sp>
          <p:nvSpPr>
            <p:cNvPr id="5" name="Text Box 4"/>
            <p:cNvSpPr txBox="1"/>
            <p:nvPr/>
          </p:nvSpPr>
          <p:spPr>
            <a:xfrm>
              <a:off x="9708" y="4847"/>
              <a:ext cx="727" cy="123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聚集</a:t>
              </a:r>
              <a:r>
                <a:rPr lang="en-US" dirty="0">
                  <a:solidFill>
                    <a:srgbClr val="614F4D"/>
                  </a:solidFill>
                  <a:latin typeface="Noto Sans Mono CJK TC Regular" panose="020B0500000000000000" charset="-120"/>
                  <a:ea typeface="Noto Sans Mono CJK TC Regular" panose="020B0500000000000000" charset="-120"/>
                  <a:cs typeface="Noto Sans Mono CJK TC Regular" panose="020B0500000000000000" charset="-120"/>
                </a:rPr>
                <a:t>。</a:t>
              </a:r>
              <a:endParaRPr lang="en-US" dirty="0">
                <a:solidFill>
                  <a:srgbClr val="614F4D"/>
                </a:solidFill>
                <a:latin typeface="Noto Sans Mono CJK TC Regular" panose="020B0500000000000000" charset="-120"/>
                <a:ea typeface="Noto Sans Mono CJK TC Regular" panose="020B0500000000000000" charset="-120"/>
                <a:cs typeface="Noto Sans Mono CJK TC Regular" panose="020B0500000000000000" charset="-120"/>
              </a:endParaRPr>
            </a:p>
          </p:txBody>
        </p:sp>
        <p:sp>
          <p:nvSpPr>
            <p:cNvPr id="6" name="Text Box 5"/>
            <p:cNvSpPr txBox="1"/>
            <p:nvPr/>
          </p:nvSpPr>
          <p:spPr>
            <a:xfrm>
              <a:off x="8984" y="4847"/>
              <a:ext cx="727" cy="414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相同種類聚集成的東西</a:t>
              </a:r>
              <a:r>
                <a:rPr lang="en-US" dirty="0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。</a:t>
              </a:r>
              <a:endParaRPr lang="en-US" dirty="0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243685" y="3160395"/>
            <a:ext cx="1311169" cy="1463040"/>
            <a:chOff x="4633" y="4809"/>
            <a:chExt cx="2923" cy="2304"/>
          </a:xfrm>
        </p:grpSpPr>
        <p:sp>
          <p:nvSpPr>
            <p:cNvPr id="7" name="Text Box 6"/>
            <p:cNvSpPr txBox="1"/>
            <p:nvPr/>
          </p:nvSpPr>
          <p:spPr>
            <a:xfrm>
              <a:off x="6527" y="4809"/>
              <a:ext cx="1029" cy="230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/>
              <a:r>
                <a:rPr lang="en-US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成冊的著作。</a:t>
              </a:r>
              <a:endParaRPr lang="en-US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4633" y="4809"/>
              <a:ext cx="1029" cy="86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/>
              <a:r>
                <a:rPr lang="zh-TW" altLang="en-US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寫。</a:t>
              </a:r>
              <a:endParaRPr lang="zh-TW" altLang="en-US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endParaRPr>
            </a:p>
          </p:txBody>
        </p:sp>
        <p:sp>
          <p:nvSpPr>
            <p:cNvPr id="9" name="Text Box 8"/>
            <p:cNvSpPr txBox="1"/>
            <p:nvPr/>
          </p:nvSpPr>
          <p:spPr>
            <a:xfrm>
              <a:off x="5580" y="4809"/>
              <a:ext cx="1029" cy="122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/>
              <a:r>
                <a:rPr lang="zh-TW" altLang="en-US" dirty="0">
                  <a:solidFill>
                    <a:srgbClr val="614F4D"/>
                  </a:solidFill>
                  <a:latin typeface="Noto Sans TC Medium" panose="020B0600000000000000" pitchFamily="34" charset="-120"/>
                  <a:ea typeface="Noto Sans TC Medium" panose="020B0600000000000000" pitchFamily="34" charset="-120"/>
                  <a:cs typeface="Noto Sans Mono CJK TC Regular" panose="020B0500000000000000" charset="-120"/>
                </a:rPr>
                <a:t>字體。</a:t>
              </a:r>
              <a:endParaRPr lang="zh-TW" altLang="en-US" dirty="0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endParaRPr>
            </a:p>
          </p:txBody>
        </p:sp>
      </p:grpSp>
      <p:sp>
        <p:nvSpPr>
          <p:cNvPr id="16" name="Text Box 15"/>
          <p:cNvSpPr txBox="1"/>
          <p:nvPr/>
        </p:nvSpPr>
        <p:spPr>
          <a:xfrm>
            <a:off x="8023840" y="3160395"/>
            <a:ext cx="461665" cy="286232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en-US" dirty="0" err="1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rPr>
              <a:t>書房、學舍或商店的名稱</a:t>
            </a:r>
            <a:r>
              <a:rPr lang="en-US" dirty="0">
                <a:solidFill>
                  <a:srgbClr val="614F4D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Noto Sans Mono CJK TC Regular" panose="020B0500000000000000" charset="-120"/>
              </a:rPr>
              <a:t>。</a:t>
            </a:r>
            <a:endParaRPr lang="en-US" dirty="0">
              <a:solidFill>
                <a:srgbClr val="614F4D"/>
              </a:solidFill>
              <a:latin typeface="Noto Sans TC Medium" panose="020B0600000000000000" pitchFamily="34" charset="-120"/>
              <a:ea typeface="Noto Sans TC Medium" panose="020B0600000000000000" pitchFamily="34" charset="-120"/>
              <a:cs typeface="Noto Sans Mono CJK TC Regular" panose="020B0500000000000000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 algn="ctr"/>
            <a:r>
              <a:rPr lang="zh-TW" altLang="en-US" sz="60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網站架構</a:t>
            </a:r>
            <a:endParaRPr lang="zh-TW" altLang="en-US" sz="60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32397" y="-208916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a typeface="Noto Sans TC Black" panose="020B0A00000000000000" pitchFamily="34" charset="-120"/>
              </a:endParaRPr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6" name="Flowchart: Process 5"/>
          <p:cNvSpPr/>
          <p:nvPr/>
        </p:nvSpPr>
        <p:spPr>
          <a:xfrm>
            <a:off x="949325" y="2933064"/>
            <a:ext cx="641985" cy="2118493"/>
          </a:xfrm>
          <a:prstGeom prst="flowChartProcess">
            <a:avLst/>
          </a:prstGeom>
          <a:solidFill>
            <a:srgbClr val="7E2F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039485" y="3075219"/>
            <a:ext cx="461665" cy="18341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前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臺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 smtClean="0">
                <a:solidFill>
                  <a:srgbClr val="DA908A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首 </a:t>
            </a:r>
            <a:r>
              <a:rPr lang="zh-TW" altLang="en-US" b="1" dirty="0">
                <a:solidFill>
                  <a:srgbClr val="DA908A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頁</a:t>
            </a:r>
            <a:endParaRPr lang="zh-TW" altLang="en-US" b="1" dirty="0">
              <a:solidFill>
                <a:srgbClr val="DA908A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0" name="Flowchart: Process 9"/>
          <p:cNvSpPr/>
          <p:nvPr/>
        </p:nvSpPr>
        <p:spPr>
          <a:xfrm>
            <a:off x="2075815" y="254889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Process 15"/>
          <p:cNvSpPr/>
          <p:nvPr/>
        </p:nvSpPr>
        <p:spPr>
          <a:xfrm>
            <a:off x="2066290" y="321437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/>
        </p:nvSpPr>
        <p:spPr>
          <a:xfrm>
            <a:off x="2075815" y="387985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Process 17"/>
          <p:cNvSpPr/>
          <p:nvPr/>
        </p:nvSpPr>
        <p:spPr>
          <a:xfrm>
            <a:off x="2075815" y="454533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Process 18"/>
          <p:cNvSpPr/>
          <p:nvPr/>
        </p:nvSpPr>
        <p:spPr>
          <a:xfrm>
            <a:off x="2075815" y="521081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/>
          <p:cNvCxnSpPr>
            <a:stCxn id="6" idx="3"/>
            <a:endCxn id="10" idx="1"/>
          </p:cNvCxnSpPr>
          <p:nvPr/>
        </p:nvCxnSpPr>
        <p:spPr>
          <a:xfrm flipV="1">
            <a:off x="1591310" y="2809240"/>
            <a:ext cx="484505" cy="118307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6" idx="3"/>
            <a:endCxn id="16" idx="1"/>
          </p:cNvCxnSpPr>
          <p:nvPr/>
        </p:nvCxnSpPr>
        <p:spPr>
          <a:xfrm flipV="1">
            <a:off x="1591310" y="3474720"/>
            <a:ext cx="474980" cy="51759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6" idx="3"/>
          </p:cNvCxnSpPr>
          <p:nvPr/>
        </p:nvCxnSpPr>
        <p:spPr>
          <a:xfrm>
            <a:off x="1591310" y="3992311"/>
            <a:ext cx="484505" cy="11740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6" idx="3"/>
            <a:endCxn id="19" idx="1"/>
          </p:cNvCxnSpPr>
          <p:nvPr/>
        </p:nvCxnSpPr>
        <p:spPr>
          <a:xfrm>
            <a:off x="1591310" y="3992311"/>
            <a:ext cx="484505" cy="147884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6" idx="3"/>
            <a:endCxn id="18" idx="1"/>
          </p:cNvCxnSpPr>
          <p:nvPr/>
        </p:nvCxnSpPr>
        <p:spPr>
          <a:xfrm>
            <a:off x="1591310" y="3992311"/>
            <a:ext cx="484505" cy="81336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Box 26"/>
          <p:cNvSpPr txBox="1"/>
          <p:nvPr/>
        </p:nvSpPr>
        <p:spPr>
          <a:xfrm>
            <a:off x="2294255" y="262509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精選字帖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2284730" y="329057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書法入門</a:t>
            </a:r>
            <a:endParaRPr lang="zh-TW" altLang="en-US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2294255" y="395605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作品</a:t>
            </a:r>
            <a:r>
              <a:rPr lang="zh-TW" altLang="en-US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分享</a:t>
            </a:r>
            <a:endParaRPr lang="zh-TW" altLang="en-US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0" name="Text Box 29"/>
          <p:cNvSpPr txBox="1"/>
          <p:nvPr/>
        </p:nvSpPr>
        <p:spPr>
          <a:xfrm>
            <a:off x="2294255" y="462153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常見問題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1" name="Text Box 30"/>
          <p:cNvSpPr txBox="1"/>
          <p:nvPr/>
        </p:nvSpPr>
        <p:spPr>
          <a:xfrm>
            <a:off x="2294255" y="528701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店家資訊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2" name="Flowchart: Process 31"/>
          <p:cNvSpPr/>
          <p:nvPr/>
        </p:nvSpPr>
        <p:spPr>
          <a:xfrm>
            <a:off x="4499903" y="1557534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 Box 32"/>
          <p:cNvSpPr txBox="1"/>
          <p:nvPr/>
        </p:nvSpPr>
        <p:spPr>
          <a:xfrm>
            <a:off x="4650081" y="1633734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草書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46" name="Flowchart: Process 31"/>
          <p:cNvSpPr/>
          <p:nvPr/>
        </p:nvSpPr>
        <p:spPr>
          <a:xfrm>
            <a:off x="1054294" y="1732915"/>
            <a:ext cx="2001422" cy="520700"/>
          </a:xfrm>
          <a:prstGeom prst="flowChartProcess">
            <a:avLst/>
          </a:prstGeom>
          <a:solidFill>
            <a:srgbClr val="1D20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 Box 32"/>
          <p:cNvSpPr txBox="1"/>
          <p:nvPr/>
        </p:nvSpPr>
        <p:spPr>
          <a:xfrm>
            <a:off x="1204471" y="1809115"/>
            <a:ext cx="168919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 smtClean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登入｜註冊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49" name="肘形接點 48"/>
          <p:cNvCxnSpPr>
            <a:stCxn id="10" idx="3"/>
            <a:endCxn id="32" idx="1"/>
          </p:cNvCxnSpPr>
          <p:nvPr/>
        </p:nvCxnSpPr>
        <p:spPr>
          <a:xfrm flipV="1">
            <a:off x="3863975" y="1817884"/>
            <a:ext cx="635928" cy="991356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Flowchart: Process 31"/>
          <p:cNvSpPr/>
          <p:nvPr/>
        </p:nvSpPr>
        <p:spPr>
          <a:xfrm>
            <a:off x="6120226" y="2627386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lowchart: Process 33"/>
          <p:cNvSpPr/>
          <p:nvPr/>
        </p:nvSpPr>
        <p:spPr>
          <a:xfrm>
            <a:off x="6120226" y="3224921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lowchart: Process 31"/>
          <p:cNvSpPr/>
          <p:nvPr/>
        </p:nvSpPr>
        <p:spPr>
          <a:xfrm>
            <a:off x="6120226" y="3822456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lowchart: Process 33"/>
          <p:cNvSpPr/>
          <p:nvPr/>
        </p:nvSpPr>
        <p:spPr>
          <a:xfrm>
            <a:off x="6131565" y="4419991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 Box 34"/>
          <p:cNvSpPr txBox="1"/>
          <p:nvPr/>
        </p:nvSpPr>
        <p:spPr>
          <a:xfrm>
            <a:off x="6270404" y="2703586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筆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60" name="Text Box 34"/>
          <p:cNvSpPr txBox="1"/>
          <p:nvPr/>
        </p:nvSpPr>
        <p:spPr>
          <a:xfrm>
            <a:off x="6270404" y="3318422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墨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61" name="Text Box 34"/>
          <p:cNvSpPr txBox="1"/>
          <p:nvPr/>
        </p:nvSpPr>
        <p:spPr>
          <a:xfrm>
            <a:off x="6270404" y="3896116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紙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62" name="Text Box 34"/>
          <p:cNvSpPr txBox="1"/>
          <p:nvPr/>
        </p:nvSpPr>
        <p:spPr>
          <a:xfrm>
            <a:off x="6270404" y="4496191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字帖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64" name="肘形接點 63"/>
          <p:cNvCxnSpPr>
            <a:stCxn id="16" idx="3"/>
            <a:endCxn id="55" idx="1"/>
          </p:cNvCxnSpPr>
          <p:nvPr/>
        </p:nvCxnSpPr>
        <p:spPr>
          <a:xfrm flipV="1">
            <a:off x="3854450" y="2887736"/>
            <a:ext cx="2265776" cy="586984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肘形接點 68"/>
          <p:cNvCxnSpPr>
            <a:stCxn id="16" idx="3"/>
            <a:endCxn id="56" idx="1"/>
          </p:cNvCxnSpPr>
          <p:nvPr/>
        </p:nvCxnSpPr>
        <p:spPr>
          <a:xfrm>
            <a:off x="3854450" y="3474720"/>
            <a:ext cx="2265776" cy="1055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肘形接點 71"/>
          <p:cNvCxnSpPr>
            <a:stCxn id="16" idx="3"/>
            <a:endCxn id="57" idx="1"/>
          </p:cNvCxnSpPr>
          <p:nvPr/>
        </p:nvCxnSpPr>
        <p:spPr>
          <a:xfrm>
            <a:off x="3854450" y="3474720"/>
            <a:ext cx="2265776" cy="60808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肘形接點 74"/>
          <p:cNvCxnSpPr>
            <a:stCxn id="58" idx="1"/>
            <a:endCxn id="16" idx="3"/>
          </p:cNvCxnSpPr>
          <p:nvPr/>
        </p:nvCxnSpPr>
        <p:spPr>
          <a:xfrm rot="10800000">
            <a:off x="3854451" y="3474721"/>
            <a:ext cx="2277115" cy="120562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Flowchart: Process 5"/>
          <p:cNvSpPr/>
          <p:nvPr/>
        </p:nvSpPr>
        <p:spPr>
          <a:xfrm>
            <a:off x="7711520" y="1599522"/>
            <a:ext cx="641985" cy="2125715"/>
          </a:xfrm>
          <a:prstGeom prst="flowChartProcess">
            <a:avLst/>
          </a:prstGeom>
          <a:solidFill>
            <a:srgbClr val="7E2F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80" name="Text Box 8"/>
          <p:cNvSpPr txBox="1"/>
          <p:nvPr/>
        </p:nvSpPr>
        <p:spPr>
          <a:xfrm>
            <a:off x="7801680" y="1754705"/>
            <a:ext cx="461665" cy="181534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後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臺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>
                <a:solidFill>
                  <a:srgbClr val="DA908A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會 員</a:t>
            </a:r>
            <a:endParaRPr lang="zh-TW" altLang="en-US" b="1" dirty="0">
              <a:solidFill>
                <a:srgbClr val="DA908A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84" name="Flowchart: Process 9"/>
          <p:cNvSpPr/>
          <p:nvPr/>
        </p:nvSpPr>
        <p:spPr>
          <a:xfrm>
            <a:off x="8680172" y="1729655"/>
            <a:ext cx="521351" cy="186545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直線接點 88"/>
          <p:cNvCxnSpPr>
            <a:stCxn id="6" idx="0"/>
          </p:cNvCxnSpPr>
          <p:nvPr/>
        </p:nvCxnSpPr>
        <p:spPr>
          <a:xfrm flipV="1">
            <a:off x="1270318" y="2253616"/>
            <a:ext cx="6032" cy="6794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Flowchart: Process 31"/>
          <p:cNvSpPr/>
          <p:nvPr/>
        </p:nvSpPr>
        <p:spPr>
          <a:xfrm>
            <a:off x="9786025" y="1036834"/>
            <a:ext cx="154495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 Box 32"/>
          <p:cNvSpPr txBox="1"/>
          <p:nvPr/>
        </p:nvSpPr>
        <p:spPr>
          <a:xfrm>
            <a:off x="9898753" y="1113034"/>
            <a:ext cx="13194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上傳作品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93" name="Flowchart: Process 31"/>
          <p:cNvSpPr/>
          <p:nvPr/>
        </p:nvSpPr>
        <p:spPr>
          <a:xfrm>
            <a:off x="9786025" y="1631515"/>
            <a:ext cx="154495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 Box 32"/>
          <p:cNvSpPr txBox="1"/>
          <p:nvPr/>
        </p:nvSpPr>
        <p:spPr>
          <a:xfrm>
            <a:off x="9898753" y="1707715"/>
            <a:ext cx="13194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收藏字帖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96" name="肘形接點 95"/>
          <p:cNvCxnSpPr>
            <a:stCxn id="84" idx="3"/>
            <a:endCxn id="91" idx="1"/>
          </p:cNvCxnSpPr>
          <p:nvPr/>
        </p:nvCxnSpPr>
        <p:spPr>
          <a:xfrm flipV="1">
            <a:off x="9201523" y="1297184"/>
            <a:ext cx="584502" cy="1365196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肘形接點 97"/>
          <p:cNvCxnSpPr>
            <a:stCxn id="84" idx="3"/>
            <a:endCxn id="93" idx="1"/>
          </p:cNvCxnSpPr>
          <p:nvPr/>
        </p:nvCxnSpPr>
        <p:spPr>
          <a:xfrm flipV="1">
            <a:off x="9201523" y="1891865"/>
            <a:ext cx="584502" cy="770515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直線接點 102"/>
          <p:cNvCxnSpPr>
            <a:stCxn id="79" idx="3"/>
            <a:endCxn id="84" idx="1"/>
          </p:cNvCxnSpPr>
          <p:nvPr/>
        </p:nvCxnSpPr>
        <p:spPr>
          <a:xfrm>
            <a:off x="8353505" y="2662380"/>
            <a:ext cx="32666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9" name="Flowchart: Process 5"/>
          <p:cNvSpPr/>
          <p:nvPr/>
        </p:nvSpPr>
        <p:spPr>
          <a:xfrm>
            <a:off x="7712125" y="3832461"/>
            <a:ext cx="641985" cy="2394228"/>
          </a:xfrm>
          <a:prstGeom prst="flowChartProcess">
            <a:avLst/>
          </a:prstGeom>
          <a:solidFill>
            <a:srgbClr val="7E2F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10" name="Text Box 8"/>
          <p:cNvSpPr txBox="1"/>
          <p:nvPr/>
        </p:nvSpPr>
        <p:spPr>
          <a:xfrm>
            <a:off x="7802285" y="3987166"/>
            <a:ext cx="461665" cy="208481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後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臺</a:t>
            </a:r>
            <a:r>
              <a:rPr lang="en-US" altLang="zh-TW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 </a:t>
            </a:r>
            <a:r>
              <a:rPr lang="zh-TW" altLang="en-US" b="1" dirty="0" smtClean="0">
                <a:solidFill>
                  <a:srgbClr val="DA908A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管 </a:t>
            </a:r>
            <a:r>
              <a:rPr lang="zh-TW" altLang="en-US" b="1" dirty="0">
                <a:solidFill>
                  <a:srgbClr val="DA908A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理 員</a:t>
            </a:r>
            <a:endParaRPr lang="zh-TW" altLang="en-US" b="1" dirty="0">
              <a:solidFill>
                <a:srgbClr val="DA908A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11" name="Flowchart: Process 9"/>
          <p:cNvSpPr/>
          <p:nvPr/>
        </p:nvSpPr>
        <p:spPr>
          <a:xfrm>
            <a:off x="8670012" y="3956049"/>
            <a:ext cx="531511" cy="2136405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Text Box 26"/>
          <p:cNvSpPr txBox="1"/>
          <p:nvPr/>
        </p:nvSpPr>
        <p:spPr>
          <a:xfrm>
            <a:off x="8704935" y="4328288"/>
            <a:ext cx="461665" cy="139192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增加刪除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113" name="直線接點 112"/>
          <p:cNvCxnSpPr>
            <a:stCxn id="109" idx="3"/>
            <a:endCxn id="111" idx="1"/>
          </p:cNvCxnSpPr>
          <p:nvPr/>
        </p:nvCxnSpPr>
        <p:spPr>
          <a:xfrm flipV="1">
            <a:off x="8354110" y="5024252"/>
            <a:ext cx="315902" cy="53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Flowchart: Process 31"/>
          <p:cNvSpPr/>
          <p:nvPr/>
        </p:nvSpPr>
        <p:spPr>
          <a:xfrm>
            <a:off x="9898051" y="4112677"/>
            <a:ext cx="1544955" cy="502795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 Box 32"/>
          <p:cNvSpPr txBox="1"/>
          <p:nvPr/>
        </p:nvSpPr>
        <p:spPr>
          <a:xfrm>
            <a:off x="10010779" y="4188877"/>
            <a:ext cx="13194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常見問題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26" name="Flowchart: Process 31"/>
          <p:cNvSpPr/>
          <p:nvPr/>
        </p:nvSpPr>
        <p:spPr>
          <a:xfrm>
            <a:off x="9898051" y="4700392"/>
            <a:ext cx="1544955" cy="502795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 Box 32"/>
          <p:cNvSpPr txBox="1"/>
          <p:nvPr/>
        </p:nvSpPr>
        <p:spPr>
          <a:xfrm>
            <a:off x="10010779" y="4776592"/>
            <a:ext cx="13194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訂單管理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131" name="肘形接點 130"/>
          <p:cNvCxnSpPr>
            <a:stCxn id="112" idx="3"/>
            <a:endCxn id="121" idx="1"/>
          </p:cNvCxnSpPr>
          <p:nvPr/>
        </p:nvCxnSpPr>
        <p:spPr>
          <a:xfrm flipV="1">
            <a:off x="9166600" y="4364075"/>
            <a:ext cx="731451" cy="66017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肘形接點 134"/>
          <p:cNvCxnSpPr>
            <a:stCxn id="112" idx="3"/>
            <a:endCxn id="126" idx="1"/>
          </p:cNvCxnSpPr>
          <p:nvPr/>
        </p:nvCxnSpPr>
        <p:spPr>
          <a:xfrm flipV="1">
            <a:off x="9166600" y="4951790"/>
            <a:ext cx="731451" cy="7246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Flowchart: Process 18"/>
          <p:cNvSpPr/>
          <p:nvPr/>
        </p:nvSpPr>
        <p:spPr>
          <a:xfrm>
            <a:off x="2075815" y="5911260"/>
            <a:ext cx="1788160" cy="520700"/>
          </a:xfrm>
          <a:prstGeom prst="flowChartProcess">
            <a:avLst/>
          </a:prstGeom>
          <a:solidFill>
            <a:srgbClr val="2029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 Box 30"/>
          <p:cNvSpPr txBox="1"/>
          <p:nvPr/>
        </p:nvSpPr>
        <p:spPr>
          <a:xfrm>
            <a:off x="2294255" y="598746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客製專區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43" name="Flowchart: Process 31"/>
          <p:cNvSpPr/>
          <p:nvPr/>
        </p:nvSpPr>
        <p:spPr>
          <a:xfrm>
            <a:off x="9786025" y="2226196"/>
            <a:ext cx="154495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ext Box 32"/>
          <p:cNvSpPr txBox="1"/>
          <p:nvPr/>
        </p:nvSpPr>
        <p:spPr>
          <a:xfrm>
            <a:off x="9898753" y="2302396"/>
            <a:ext cx="13194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訂單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146" name="肘形接點 145"/>
          <p:cNvCxnSpPr>
            <a:stCxn id="139" idx="1"/>
            <a:endCxn id="6" idx="3"/>
          </p:cNvCxnSpPr>
          <p:nvPr/>
        </p:nvCxnSpPr>
        <p:spPr>
          <a:xfrm rot="10800000">
            <a:off x="1591311" y="3992312"/>
            <a:ext cx="484505" cy="2179299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肘形接點 147"/>
          <p:cNvCxnSpPr>
            <a:stCxn id="143" idx="1"/>
            <a:endCxn id="84" idx="3"/>
          </p:cNvCxnSpPr>
          <p:nvPr/>
        </p:nvCxnSpPr>
        <p:spPr>
          <a:xfrm rot="10800000" flipV="1">
            <a:off x="9201523" y="2486546"/>
            <a:ext cx="584502" cy="17583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Flowchart: Process 31"/>
          <p:cNvSpPr/>
          <p:nvPr/>
        </p:nvSpPr>
        <p:spPr>
          <a:xfrm>
            <a:off x="9898051" y="5295424"/>
            <a:ext cx="1544955" cy="502795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Text Box 32"/>
          <p:cNvSpPr txBox="1"/>
          <p:nvPr/>
        </p:nvSpPr>
        <p:spPr>
          <a:xfrm>
            <a:off x="10010779" y="5371624"/>
            <a:ext cx="1319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會員管理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154" name="肘形接點 153"/>
          <p:cNvCxnSpPr>
            <a:stCxn id="151" idx="1"/>
            <a:endCxn id="112" idx="3"/>
          </p:cNvCxnSpPr>
          <p:nvPr/>
        </p:nvCxnSpPr>
        <p:spPr>
          <a:xfrm rot="10800000">
            <a:off x="9166601" y="5024252"/>
            <a:ext cx="731451" cy="52257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2" name="Text Box 26"/>
          <p:cNvSpPr txBox="1"/>
          <p:nvPr/>
        </p:nvSpPr>
        <p:spPr>
          <a:xfrm>
            <a:off x="8710015" y="1966417"/>
            <a:ext cx="461665" cy="139192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會員主頁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79" name="Flowchart: Process 31"/>
          <p:cNvSpPr/>
          <p:nvPr/>
        </p:nvSpPr>
        <p:spPr>
          <a:xfrm>
            <a:off x="4590753" y="4904407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 Box 34"/>
          <p:cNvSpPr txBox="1"/>
          <p:nvPr/>
        </p:nvSpPr>
        <p:spPr>
          <a:xfrm>
            <a:off x="4740931" y="4980607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卡片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81" name="Flowchart: Process 31"/>
          <p:cNvSpPr/>
          <p:nvPr/>
        </p:nvSpPr>
        <p:spPr>
          <a:xfrm>
            <a:off x="4590753" y="5531468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Text Box 34"/>
          <p:cNvSpPr txBox="1"/>
          <p:nvPr/>
        </p:nvSpPr>
        <p:spPr>
          <a:xfrm>
            <a:off x="4740931" y="5607668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春聯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183" name="Flowchart: Process 31"/>
          <p:cNvSpPr/>
          <p:nvPr/>
        </p:nvSpPr>
        <p:spPr>
          <a:xfrm>
            <a:off x="4590753" y="6188390"/>
            <a:ext cx="1191895" cy="520700"/>
          </a:xfrm>
          <a:prstGeom prst="flowChartProcess">
            <a:avLst/>
          </a:prstGeom>
          <a:solidFill>
            <a:srgbClr val="453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Text Box 34"/>
          <p:cNvSpPr txBox="1"/>
          <p:nvPr/>
        </p:nvSpPr>
        <p:spPr>
          <a:xfrm>
            <a:off x="4740931" y="6264590"/>
            <a:ext cx="891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b="1" dirty="0">
                <a:solidFill>
                  <a:schemeClr val="bg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商標</a:t>
            </a:r>
            <a:endParaRPr lang="zh-TW" altLang="en-US" b="1" dirty="0">
              <a:solidFill>
                <a:schemeClr val="bg1"/>
              </a:solidFill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cxnSp>
        <p:nvCxnSpPr>
          <p:cNvPr id="186" name="肘形接點 185"/>
          <p:cNvCxnSpPr>
            <a:stCxn id="139" idx="3"/>
            <a:endCxn id="179" idx="1"/>
          </p:cNvCxnSpPr>
          <p:nvPr/>
        </p:nvCxnSpPr>
        <p:spPr>
          <a:xfrm flipV="1">
            <a:off x="3863975" y="5164757"/>
            <a:ext cx="726778" cy="1006853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肘形接點 187"/>
          <p:cNvCxnSpPr>
            <a:stCxn id="139" idx="3"/>
            <a:endCxn id="181" idx="1"/>
          </p:cNvCxnSpPr>
          <p:nvPr/>
        </p:nvCxnSpPr>
        <p:spPr>
          <a:xfrm flipV="1">
            <a:off x="3863975" y="5791818"/>
            <a:ext cx="726778" cy="379792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肘形接點 189"/>
          <p:cNvCxnSpPr>
            <a:stCxn id="139" idx="3"/>
            <a:endCxn id="183" idx="1"/>
          </p:cNvCxnSpPr>
          <p:nvPr/>
        </p:nvCxnSpPr>
        <p:spPr>
          <a:xfrm>
            <a:off x="3863975" y="6171610"/>
            <a:ext cx="726778" cy="277130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0228" y="315182"/>
            <a:ext cx="3487057" cy="675006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 smtClean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pic>
        <p:nvPicPr>
          <p:cNvPr id="3" name="Picture 2" descr="首頁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1069975"/>
            <a:ext cx="2857500" cy="5511800"/>
          </a:xfrm>
          <a:prstGeom prst="rect">
            <a:avLst/>
          </a:prstGeom>
        </p:spPr>
      </p:pic>
      <p:pic>
        <p:nvPicPr>
          <p:cNvPr id="4" name="Picture 3" descr="登入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8245" y="1681480"/>
            <a:ext cx="6823710" cy="38379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734310" y="59118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首頁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008245" y="1136650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登入、註冊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精選字帖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3" name="Picture 2" descr="字帖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470" y="1686560"/>
            <a:ext cx="7886065" cy="4436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53285" y="108966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精選字帖</a:t>
            </a:r>
            <a:r>
              <a:rPr lang="en-US" altLang="zh-TW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-</a:t>
            </a:r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內頁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6" name="Picture 5" descr="字帖 - 介紹頁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385" y="1089660"/>
            <a:ext cx="3745230" cy="5540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702"/>
          </a:xfrm>
        </p:spPr>
        <p:txBody>
          <a:bodyPr anchor="ctr" anchorCtr="0">
            <a:normAutofit/>
          </a:bodyPr>
          <a:lstStyle/>
          <a:p>
            <a:pPr algn="ctr"/>
            <a:r>
              <a:rPr lang="zh-TW" altLang="en-US" sz="3200" dirty="0">
                <a:solidFill>
                  <a:srgbClr val="614F4D"/>
                </a:solidFill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畫面配置 </a:t>
            </a:r>
            <a:endParaRPr lang="zh-TW" altLang="en-US" sz="3200" dirty="0">
              <a:solidFill>
                <a:srgbClr val="614F4D"/>
              </a:solidFill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-195580" y="-582930"/>
            <a:ext cx="12285345" cy="7806055"/>
            <a:chOff x="288" y="-642"/>
            <a:chExt cx="19347" cy="12293"/>
          </a:xfrm>
        </p:grpSpPr>
        <p:sp>
          <p:nvSpPr>
            <p:cNvPr id="13" name="Rounded Rectangle 12"/>
            <p:cNvSpPr/>
            <p:nvPr/>
          </p:nvSpPr>
          <p:spPr>
            <a:xfrm>
              <a:off x="2784" y="2517"/>
              <a:ext cx="14313" cy="7568"/>
            </a:xfrm>
            <a:prstGeom prst="roundRect">
              <a:avLst>
                <a:gd name="adj" fmla="val 5787"/>
              </a:avLst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鳥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8" y="-642"/>
              <a:ext cx="5250" cy="5895"/>
            </a:xfrm>
            <a:prstGeom prst="rect">
              <a:avLst/>
            </a:prstGeom>
          </p:spPr>
        </p:pic>
        <p:pic>
          <p:nvPicPr>
            <p:cNvPr id="15" name="Picture 14" descr="mountain"/>
            <p:cNvPicPr>
              <a:picLocks noChangeAspect="1"/>
            </p:cNvPicPr>
            <p:nvPr/>
          </p:nvPicPr>
          <p:blipFill>
            <a:blip r:embed="rId2"/>
            <a:srcRect t="62647"/>
            <a:stretch>
              <a:fillRect/>
            </a:stretch>
          </p:blipFill>
          <p:spPr>
            <a:xfrm>
              <a:off x="9315" y="5987"/>
              <a:ext cx="10320" cy="5665"/>
            </a:xfrm>
            <a:prstGeom prst="rect">
              <a:avLst/>
            </a:prstGeom>
          </p:spPr>
        </p:pic>
      </p:grpSp>
      <p:sp>
        <p:nvSpPr>
          <p:cNvPr id="5" name="Text Box 4"/>
          <p:cNvSpPr txBox="1"/>
          <p:nvPr/>
        </p:nvSpPr>
        <p:spPr>
          <a:xfrm>
            <a:off x="2141855" y="108966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oto Sans TC Black" panose="020B0A00000000000000" pitchFamily="34" charset="-120"/>
                <a:ea typeface="Noto Sans TC Black" panose="020B0A00000000000000" pitchFamily="34" charset="-120"/>
                <a:cs typeface="+mj-cs"/>
              </a:rPr>
              <a:t>書法入門</a:t>
            </a:r>
            <a:endParaRPr lang="zh-TW" altLang="en-US" sz="20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oto Sans TC Black" panose="020B0A00000000000000" pitchFamily="34" charset="-120"/>
              <a:ea typeface="Noto Sans TC Black" panose="020B0A00000000000000" pitchFamily="34" charset="-120"/>
              <a:cs typeface="+mj-cs"/>
            </a:endParaRPr>
          </a:p>
        </p:txBody>
      </p:sp>
      <p:pic>
        <p:nvPicPr>
          <p:cNvPr id="4" name="Picture 3" descr="書法入門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855" y="1641475"/>
            <a:ext cx="4897120" cy="4300855"/>
          </a:xfrm>
          <a:prstGeom prst="rect">
            <a:avLst/>
          </a:prstGeom>
        </p:spPr>
      </p:pic>
      <p:pic>
        <p:nvPicPr>
          <p:cNvPr id="3" name="Picture 2" descr="書法入門-示意圖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9035" y="775335"/>
            <a:ext cx="2284730" cy="58235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WPS Presentation</Application>
  <PresentationFormat>寬螢幕</PresentationFormat>
  <Paragraphs>187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1" baseType="lpstr">
      <vt:lpstr>Arial</vt:lpstr>
      <vt:lpstr>SimSun</vt:lpstr>
      <vt:lpstr>Wingdings</vt:lpstr>
      <vt:lpstr>Noto Sans TC Black</vt:lpstr>
      <vt:lpstr>Noto Sans CJK TC Black</vt:lpstr>
      <vt:lpstr>Noto Sans TC</vt:lpstr>
      <vt:lpstr>Noto Sans TC Medium</vt:lpstr>
      <vt:lpstr>Noto Sans Mono CJK TC Regular</vt:lpstr>
      <vt:lpstr>Noto Sans Mono CJK TC Bold</vt:lpstr>
      <vt:lpstr>Microsoft YaHei</vt:lpstr>
      <vt:lpstr>Arial Unicode MS</vt:lpstr>
      <vt:lpstr>Calibri Light</vt:lpstr>
      <vt:lpstr>Calibri</vt:lpstr>
      <vt:lpstr>Noto Sans CJK TC Bold</vt:lpstr>
      <vt:lpstr>Noto Sans CJK TC Medium</vt:lpstr>
      <vt:lpstr>新細明體</vt:lpstr>
      <vt:lpstr>Office Theme</vt:lpstr>
      <vt:lpstr>前端專題提案報告</vt:lpstr>
      <vt:lpstr>目錄</vt:lpstr>
      <vt:lpstr>主題構想</vt:lpstr>
      <vt:lpstr>主題構想</vt:lpstr>
      <vt:lpstr>網站架構</vt:lpstr>
      <vt:lpstr>畫面配置</vt:lpstr>
      <vt:lpstr>畫面配置</vt:lpstr>
      <vt:lpstr>畫面配置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畫面配置 </vt:lpstr>
      <vt:lpstr>主題配色</vt:lpstr>
      <vt:lpstr>完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前端專題提案報告</dc:title>
  <dc:creator>USER</dc:creator>
  <cp:lastModifiedBy>Administrator</cp:lastModifiedBy>
  <cp:revision>26</cp:revision>
  <dcterms:created xsi:type="dcterms:W3CDTF">2022-01-12T14:46:00Z</dcterms:created>
  <dcterms:modified xsi:type="dcterms:W3CDTF">2022-01-18T14:34:46Z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D96B56F3DCC14D0D94FD5E2D27F264A0</vt:lpwstr>
  </property>
  <property fmtid="{D5CDD505-2E9C-101B-9397-08002B2CF9AE}" pid="3" name="KSOProductBuildVer">
    <vt:lpwstr>1033-11.2.0.10307</vt:lpwstr>
  </property>
</Properties>
</file>

<file path=docProps/thumbnail.jpeg>
</file>